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11e9f15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11e9f15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1175125" y="655250"/>
            <a:ext cx="3679500" cy="1362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Non-accident data (Sampled),</a:t>
            </a:r>
            <a:r>
              <a:rPr b="1" lang="en" sz="800">
                <a:latin typeface="Times New Roman"/>
                <a:ea typeface="Times New Roman"/>
                <a:cs typeface="Times New Roman"/>
                <a:sym typeface="Times New Roman"/>
              </a:rPr>
              <a:t> obtained via random altering of accident data iterances features. Accident and Non accident data sets are mutually exclusive</a:t>
            </a:r>
            <a:endParaRPr b="1"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Features: </a:t>
            </a:r>
            <a:r>
              <a:rPr lang="en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Longitude, latitude, day. Month, year , day_week, hour, func_sys, reljct1, weather, route, TWAY_ID, TWAY_ID2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Target</a:t>
            </a: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: Accidents (Negative/ target =0 )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2103600" y="3095650"/>
            <a:ext cx="1910700" cy="11547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Balanced Data Set: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⅙ accident data set + ⅚ Non accident data set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7359375" y="2168850"/>
            <a:ext cx="1611600" cy="25248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Likelihood of accident [0- 1]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4683975" y="2168850"/>
            <a:ext cx="1812900" cy="25248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Random Forest Classifier Pipeline: </a:t>
            </a:r>
            <a:endParaRPr b="1"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●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Missing Values, Scaling,  Encoding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Times New Roman"/>
              <a:buChar char="●"/>
            </a:pPr>
            <a:r>
              <a:rPr lang="en" sz="1000">
                <a:latin typeface="Times New Roman"/>
                <a:ea typeface="Times New Roman"/>
                <a:cs typeface="Times New Roman"/>
                <a:sym typeface="Times New Roman"/>
              </a:rPr>
              <a:t>Random Forest Regressor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165725" y="2168850"/>
            <a:ext cx="1378800" cy="2565000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125775" y="2254200"/>
            <a:ext cx="1470600" cy="26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 b="1"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Times New Roman"/>
                <a:ea typeface="Times New Roman"/>
                <a:cs typeface="Times New Roman"/>
                <a:sym typeface="Times New Roman"/>
              </a:rPr>
              <a:t>(Accident Table)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Times New Roman"/>
                <a:ea typeface="Times New Roman"/>
                <a:cs typeface="Times New Roman"/>
                <a:sym typeface="Times New Roman"/>
              </a:rPr>
              <a:t>Features: </a:t>
            </a:r>
            <a:r>
              <a:rPr lang="en" sz="1000"/>
              <a:t>Longitude, latitude, day. Month, year , day_week, hour, func_sys, reljct1, weather, route, TWAY_ID, TWAY_ID2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 Target</a:t>
            </a:r>
            <a:r>
              <a:rPr lang="en" sz="1000"/>
              <a:t>: Accidents (Positive/ target = 1) </a:t>
            </a:r>
            <a:endParaRPr sz="1000"/>
          </a:p>
        </p:txBody>
      </p:sp>
      <p:sp>
        <p:nvSpPr>
          <p:cNvPr id="60" name="Google Shape;60;p13"/>
          <p:cNvSpPr/>
          <p:nvPr/>
        </p:nvSpPr>
        <p:spPr>
          <a:xfrm>
            <a:off x="617750" y="208150"/>
            <a:ext cx="7668300" cy="2955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Safe Routes Random Forest Regressor Flowchart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4129575" y="3552100"/>
            <a:ext cx="496200" cy="24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6685850" y="3552100"/>
            <a:ext cx="496200" cy="24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2750675" y="2188900"/>
            <a:ext cx="362700" cy="550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1664625" y="3568900"/>
            <a:ext cx="323700" cy="20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3313" y="2254200"/>
            <a:ext cx="1054220" cy="860398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2587" y="2287775"/>
            <a:ext cx="1185175" cy="100245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Performances 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baseline MSE score</a:t>
            </a:r>
            <a:r>
              <a:rPr lang="en" sz="14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 0.139</a:t>
            </a:r>
            <a:endParaRPr sz="1400">
              <a:solidFill>
                <a:schemeClr val="accent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ourier New"/>
              <a:buChar char="●"/>
            </a:pPr>
            <a:r>
              <a:rPr b="1" lang="en" sz="14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trainval data MSE score</a:t>
            </a:r>
            <a:r>
              <a:rPr lang="en" sz="14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 0.114</a:t>
            </a:r>
            <a:endParaRPr sz="1400">
              <a:solidFill>
                <a:schemeClr val="accent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ourier New"/>
              <a:buChar char="●"/>
            </a:pPr>
            <a:r>
              <a:rPr b="1" lang="en" sz="14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test data MSE score</a:t>
            </a:r>
            <a:r>
              <a:rPr lang="en" sz="1400">
                <a:solidFill>
                  <a:schemeClr val="accent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 0.113</a:t>
            </a:r>
            <a:endParaRPr sz="1400">
              <a:solidFill>
                <a:schemeClr val="accent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50">
              <a:solidFill>
                <a:schemeClr val="accent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